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3"/>
  </p:notesMasterIdLst>
  <p:sldIdLst>
    <p:sldId id="263" r:id="rId2"/>
    <p:sldId id="257" r:id="rId3"/>
    <p:sldId id="264" r:id="rId4"/>
    <p:sldId id="265" r:id="rId5"/>
    <p:sldId id="266" r:id="rId6"/>
    <p:sldId id="267" r:id="rId7"/>
    <p:sldId id="268" r:id="rId8"/>
    <p:sldId id="269" r:id="rId9"/>
    <p:sldId id="270" r:id="rId10"/>
    <p:sldId id="261" r:id="rId11"/>
    <p:sldId id="26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3" autoAdjust="0"/>
    <p:restoredTop sz="94660"/>
  </p:normalViewPr>
  <p:slideViewPr>
    <p:cSldViewPr snapToGrid="0">
      <p:cViewPr varScale="1">
        <p:scale>
          <a:sx n="73" d="100"/>
          <a:sy n="73" d="100"/>
        </p:scale>
        <p:origin x="36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8E3E2F-0D9A-4E48-B24E-6DD89A2D1991}" type="datetimeFigureOut">
              <a:rPr lang="en-US" smtClean="0"/>
              <a:t>3/16/2021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C45172-70AE-4B42-BABF-1DFACBED0422}" type="slidenum">
              <a:rPr lang="en-US" smtClean="0"/>
              <a:t>‹#›</a:t>
            </a:fld>
            <a:endParaRPr lang="en-US"/>
          </a:p>
        </p:txBody>
      </p:sp>
    </p:spTree>
    <p:extLst>
      <p:ext uri="{BB962C8B-B14F-4D97-AF65-F5344CB8AC3E}">
        <p14:creationId xmlns:p14="http://schemas.microsoft.com/office/powerpoint/2010/main" val="2593093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the invention of the covid-19 vaccine, the spread of covid-19 in the United States was very high. There was an increased number of cases reported daily, indicating that the number of those infected by the pandemic was on rising daily. The death rate was very high as the country could have an increased number of deaths every day as more than 5000 people were being reported to be losing their life daily.  Currently, the United States have over 30 million reported cases. Still, since the introduction of covid-19, there has been a decrease in the number of deaths, which proves the vaccines are more effective; this is, according to the WHO. </a:t>
            </a:r>
          </a:p>
        </p:txBody>
      </p:sp>
      <p:sp>
        <p:nvSpPr>
          <p:cNvPr id="4" name="Slide Number Placeholder 3"/>
          <p:cNvSpPr>
            <a:spLocks noGrp="1"/>
          </p:cNvSpPr>
          <p:nvPr>
            <p:ph type="sldNum" sz="quarter" idx="5"/>
          </p:nvPr>
        </p:nvSpPr>
        <p:spPr/>
        <p:txBody>
          <a:bodyPr/>
          <a:lstStyle/>
          <a:p>
            <a:fld id="{D7C45172-70AE-4B42-BABF-1DFACBED0422}" type="slidenum">
              <a:rPr lang="en-US" smtClean="0"/>
              <a:t>3</a:t>
            </a:fld>
            <a:endParaRPr lang="en-US"/>
          </a:p>
        </p:txBody>
      </p:sp>
    </p:spTree>
    <p:extLst>
      <p:ext uri="{BB962C8B-B14F-4D97-AF65-F5344CB8AC3E}">
        <p14:creationId xmlns:p14="http://schemas.microsoft.com/office/powerpoint/2010/main" val="3996795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WHO has delivered direction on importance groups for vaccination, which comprises frontline healthcare workers and elderly persons in the leading priority group, with added groups stated as supply becomes available. Pregnant women are in that listing. Whereas pregnancy puts females at advanced risk of severe COVID-19, this category was not in the highest precedence group in the WHO population ranking.</a:t>
            </a:r>
          </a:p>
        </p:txBody>
      </p:sp>
      <p:sp>
        <p:nvSpPr>
          <p:cNvPr id="4" name="Slide Number Placeholder 3"/>
          <p:cNvSpPr>
            <a:spLocks noGrp="1"/>
          </p:cNvSpPr>
          <p:nvPr>
            <p:ph type="sldNum" sz="quarter" idx="5"/>
          </p:nvPr>
        </p:nvSpPr>
        <p:spPr/>
        <p:txBody>
          <a:bodyPr/>
          <a:lstStyle/>
          <a:p>
            <a:fld id="{D7C45172-70AE-4B42-BABF-1DFACBED0422}" type="slidenum">
              <a:rPr lang="en-US" smtClean="0"/>
              <a:t>4</a:t>
            </a:fld>
            <a:endParaRPr lang="en-US"/>
          </a:p>
        </p:txBody>
      </p:sp>
    </p:spTree>
    <p:extLst>
      <p:ext uri="{BB962C8B-B14F-4D97-AF65-F5344CB8AC3E}">
        <p14:creationId xmlns:p14="http://schemas.microsoft.com/office/powerpoint/2010/main" val="3713637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Oxford AstraZeneca vaccine has been exposed in randomized clinical tests to be effective compared to the presently dominant strains of SARS-CoV-2. This virus causes COVID-19 and has established endorsement from several strict regulatory authorities. WHO is currently given the Oxford-AZ vaccine for Emergency Use Listing and acceptance by the Strategic Advisory Group of Experts on Immunization (SAGE). The current data emphasize the reputation of adapting vaccines to new and developing alternatives of the virus, ongoing research on effectiveness and safety in various nations, and the position of upholding a diverse range of vaccines proficient in use in a variety of settings situations.</a:t>
            </a:r>
          </a:p>
        </p:txBody>
      </p:sp>
      <p:sp>
        <p:nvSpPr>
          <p:cNvPr id="4" name="Slide Number Placeholder 3"/>
          <p:cNvSpPr>
            <a:spLocks noGrp="1"/>
          </p:cNvSpPr>
          <p:nvPr>
            <p:ph type="sldNum" sz="quarter" idx="5"/>
          </p:nvPr>
        </p:nvSpPr>
        <p:spPr/>
        <p:txBody>
          <a:bodyPr/>
          <a:lstStyle/>
          <a:p>
            <a:fld id="{D7C45172-70AE-4B42-BABF-1DFACBED0422}" type="slidenum">
              <a:rPr lang="en-US" smtClean="0"/>
              <a:t>5</a:t>
            </a:fld>
            <a:endParaRPr lang="en-US"/>
          </a:p>
        </p:txBody>
      </p:sp>
    </p:spTree>
    <p:extLst>
      <p:ext uri="{BB962C8B-B14F-4D97-AF65-F5344CB8AC3E}">
        <p14:creationId xmlns:p14="http://schemas.microsoft.com/office/powerpoint/2010/main" val="3089274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WHO Strategic Advisory Group of Experts on Immunization (SAGE) has delivered temporary approvals for using the Oxford/AstraZeneca COVID-19 vaccine (AZD1222) ingrown person above 18 years. When vaccines are legalized through a regulatory procedure, including the valuation of safety and effectiveness from phase III clinical tests, the WHO Strategic Advisory Group of Experts on Immunization (SAGE) will give vaccine-specific policy references. </a:t>
            </a:r>
          </a:p>
        </p:txBody>
      </p:sp>
      <p:sp>
        <p:nvSpPr>
          <p:cNvPr id="4" name="Slide Number Placeholder 3"/>
          <p:cNvSpPr>
            <a:spLocks noGrp="1"/>
          </p:cNvSpPr>
          <p:nvPr>
            <p:ph type="sldNum" sz="quarter" idx="5"/>
          </p:nvPr>
        </p:nvSpPr>
        <p:spPr/>
        <p:txBody>
          <a:bodyPr/>
          <a:lstStyle/>
          <a:p>
            <a:fld id="{D7C45172-70AE-4B42-BABF-1DFACBED0422}" type="slidenum">
              <a:rPr lang="en-US" smtClean="0"/>
              <a:t>6</a:t>
            </a:fld>
            <a:endParaRPr lang="en-US"/>
          </a:p>
        </p:txBody>
      </p:sp>
    </p:spTree>
    <p:extLst>
      <p:ext uri="{BB962C8B-B14F-4D97-AF65-F5344CB8AC3E}">
        <p14:creationId xmlns:p14="http://schemas.microsoft.com/office/powerpoint/2010/main" val="38700241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WHO has published on the scientific, moral, legal and technical contemplations on the introduction of necessities for proof of COVID-19 vaccination for departing or arriving international </a:t>
            </a:r>
            <a:r>
              <a:rPr lang="en-US" dirty="0" err="1"/>
              <a:t>travellers</a:t>
            </a:r>
            <a:r>
              <a:rPr lang="en-US" dirty="0"/>
              <a:t>. WHO's clear and the emergency committee of WHO have been vibrant; at the current time. The use of the guarantee of vaccination as a necessity for travel is not recommended because quite just vaccination is objective, not accessible enough everywhere globally and is not accessible definitely on a reasonable basis.</a:t>
            </a:r>
          </a:p>
        </p:txBody>
      </p:sp>
      <p:sp>
        <p:nvSpPr>
          <p:cNvPr id="4" name="Slide Number Placeholder 3"/>
          <p:cNvSpPr>
            <a:spLocks noGrp="1"/>
          </p:cNvSpPr>
          <p:nvPr>
            <p:ph type="sldNum" sz="quarter" idx="5"/>
          </p:nvPr>
        </p:nvSpPr>
        <p:spPr/>
        <p:txBody>
          <a:bodyPr/>
          <a:lstStyle/>
          <a:p>
            <a:fld id="{D7C45172-70AE-4B42-BABF-1DFACBED0422}" type="slidenum">
              <a:rPr lang="en-US" smtClean="0"/>
              <a:t>7</a:t>
            </a:fld>
            <a:endParaRPr lang="en-US"/>
          </a:p>
        </p:txBody>
      </p:sp>
    </p:spTree>
    <p:extLst>
      <p:ext uri="{BB962C8B-B14F-4D97-AF65-F5344CB8AC3E}">
        <p14:creationId xmlns:p14="http://schemas.microsoft.com/office/powerpoint/2010/main" val="38321691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March 2021, the WHO Coronavirus (COVID-19) Dashboard began the publication of data on the worldwide vaccine rollout. The current dashboard includes information that is beneficial to track the global rollout of COVID-19 vaccines.</a:t>
            </a:r>
          </a:p>
        </p:txBody>
      </p:sp>
      <p:sp>
        <p:nvSpPr>
          <p:cNvPr id="4" name="Slide Number Placeholder 3"/>
          <p:cNvSpPr>
            <a:spLocks noGrp="1"/>
          </p:cNvSpPr>
          <p:nvPr>
            <p:ph type="sldNum" sz="quarter" idx="5"/>
          </p:nvPr>
        </p:nvSpPr>
        <p:spPr/>
        <p:txBody>
          <a:bodyPr/>
          <a:lstStyle/>
          <a:p>
            <a:fld id="{D7C45172-70AE-4B42-BABF-1DFACBED0422}" type="slidenum">
              <a:rPr lang="en-US" smtClean="0"/>
              <a:t>8</a:t>
            </a:fld>
            <a:endParaRPr lang="en-US"/>
          </a:p>
        </p:txBody>
      </p:sp>
    </p:spTree>
    <p:extLst>
      <p:ext uri="{BB962C8B-B14F-4D97-AF65-F5344CB8AC3E}">
        <p14:creationId xmlns:p14="http://schemas.microsoft.com/office/powerpoint/2010/main" val="4402393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Suspension of AstraZeneca COVID-19 vaccine in some European countries. Rest of AstraZeneca COVID-19 vaccine in some European countries. As a safety measure, which is mindful that some nations in the European Union have adjourned the use of an explicit consignment of the AstraZeneca vaccine dispersed in the EU. WHO’s Global Advisory Committee on Vaccine Safety (GACVS) methodically instigates any vaccine security indicators and worries related to COVID-19 vaccine protection. WHO’s Global Advisory Committee on Vaccine Safety (GACVS) scientifically analyses any vaccine safety signs and concerns linked to COVID-19 vaccine protection and meets every two weeks to recommend WHO on any new safety gestures or problems connected to COVID-19 vaccines. Vaccination against COVID-19 will not decrease deaths from other sources. Demises from other grounds will still occur, even after vaccination, but causally unconnected. As per of 9th March, over 268 million quantities of COVID-19 vaccines have been issued since the start of the pandemic, according to the outcome on data reported to WHO by state governments. No incident of death has been initiated to have been triggered by COVID-19 vaccines to date.</a:t>
            </a:r>
          </a:p>
        </p:txBody>
      </p:sp>
      <p:sp>
        <p:nvSpPr>
          <p:cNvPr id="4" name="Slide Number Placeholder 3"/>
          <p:cNvSpPr>
            <a:spLocks noGrp="1"/>
          </p:cNvSpPr>
          <p:nvPr>
            <p:ph type="sldNum" sz="quarter" idx="5"/>
          </p:nvPr>
        </p:nvSpPr>
        <p:spPr/>
        <p:txBody>
          <a:bodyPr/>
          <a:lstStyle/>
          <a:p>
            <a:fld id="{D7C45172-70AE-4B42-BABF-1DFACBED0422}" type="slidenum">
              <a:rPr lang="en-US" smtClean="0"/>
              <a:t>9</a:t>
            </a:fld>
            <a:endParaRPr lang="en-US"/>
          </a:p>
        </p:txBody>
      </p:sp>
    </p:spTree>
    <p:extLst>
      <p:ext uri="{BB962C8B-B14F-4D97-AF65-F5344CB8AC3E}">
        <p14:creationId xmlns:p14="http://schemas.microsoft.com/office/powerpoint/2010/main" val="6457385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World Health Organization (WHO) has said there is no indication that the Oxford/AstraZeneca covid-19 vaccine is a source of blood clots and is advising nations to remain using the vaccine. The WHO’s global advisory committee on vaccine safety is studying intelligences of blood clots in some individuals who acknowledged and were vaccinated with the Oxford/AstraZeneca vaccine. A number of states, counting Denmark, Norway and Iceland, have suspended its use as a cautionary measure, while Thailand has deferred its rollout of the vaccine, initially planned to begin on 12 March. There have been 30 cases of blood clots among the 5 million individuals in the European Union who have received the vaccine as of 11 March, this is according to the European Medicines Agency (EMA). Harris said WHO figures displays that more than 268 million doses of covid-19 vaccines have been administered globally and no deaths have initiate to have been triggered by the vaccine. </a:t>
            </a:r>
          </a:p>
        </p:txBody>
      </p:sp>
      <p:sp>
        <p:nvSpPr>
          <p:cNvPr id="4" name="Slide Number Placeholder 3"/>
          <p:cNvSpPr>
            <a:spLocks noGrp="1"/>
          </p:cNvSpPr>
          <p:nvPr>
            <p:ph type="sldNum" sz="quarter" idx="5"/>
          </p:nvPr>
        </p:nvSpPr>
        <p:spPr/>
        <p:txBody>
          <a:bodyPr/>
          <a:lstStyle/>
          <a:p>
            <a:fld id="{D7C45172-70AE-4B42-BABF-1DFACBED0422}" type="slidenum">
              <a:rPr lang="en-US" smtClean="0"/>
              <a:t>10</a:t>
            </a:fld>
            <a:endParaRPr lang="en-US"/>
          </a:p>
        </p:txBody>
      </p:sp>
    </p:spTree>
    <p:extLst>
      <p:ext uri="{BB962C8B-B14F-4D97-AF65-F5344CB8AC3E}">
        <p14:creationId xmlns:p14="http://schemas.microsoft.com/office/powerpoint/2010/main" val="4061209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3EB477-09DE-479A-B0AC-7F9A82A016B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C3AF5-1106-44A5-82A5-4FDD5F5A71CA}" type="slidenum">
              <a:rPr lang="en-US" smtClean="0"/>
              <a:t>‹#›</a:t>
            </a:fld>
            <a:endParaRPr lang="en-US"/>
          </a:p>
        </p:txBody>
      </p:sp>
    </p:spTree>
    <p:extLst>
      <p:ext uri="{BB962C8B-B14F-4D97-AF65-F5344CB8AC3E}">
        <p14:creationId xmlns:p14="http://schemas.microsoft.com/office/powerpoint/2010/main" val="1476819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3EB477-09DE-479A-B0AC-7F9A82A016B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C3AF5-1106-44A5-82A5-4FDD5F5A71CA}" type="slidenum">
              <a:rPr lang="en-US" smtClean="0"/>
              <a:t>‹#›</a:t>
            </a:fld>
            <a:endParaRPr lang="en-US"/>
          </a:p>
        </p:txBody>
      </p:sp>
    </p:spTree>
    <p:extLst>
      <p:ext uri="{BB962C8B-B14F-4D97-AF65-F5344CB8AC3E}">
        <p14:creationId xmlns:p14="http://schemas.microsoft.com/office/powerpoint/2010/main" val="3736082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3EB477-09DE-479A-B0AC-7F9A82A016B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C3AF5-1106-44A5-82A5-4FDD5F5A71C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72783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3EB477-09DE-479A-B0AC-7F9A82A016B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C3AF5-1106-44A5-82A5-4FDD5F5A71CA}" type="slidenum">
              <a:rPr lang="en-US" smtClean="0"/>
              <a:t>‹#›</a:t>
            </a:fld>
            <a:endParaRPr lang="en-US"/>
          </a:p>
        </p:txBody>
      </p:sp>
    </p:spTree>
    <p:extLst>
      <p:ext uri="{BB962C8B-B14F-4D97-AF65-F5344CB8AC3E}">
        <p14:creationId xmlns:p14="http://schemas.microsoft.com/office/powerpoint/2010/main" val="30498341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3EB477-09DE-479A-B0AC-7F9A82A016B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C3AF5-1106-44A5-82A5-4FDD5F5A71C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77978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3EB477-09DE-479A-B0AC-7F9A82A016B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C3AF5-1106-44A5-82A5-4FDD5F5A71CA}" type="slidenum">
              <a:rPr lang="en-US" smtClean="0"/>
              <a:t>‹#›</a:t>
            </a:fld>
            <a:endParaRPr lang="en-US"/>
          </a:p>
        </p:txBody>
      </p:sp>
    </p:spTree>
    <p:extLst>
      <p:ext uri="{BB962C8B-B14F-4D97-AF65-F5344CB8AC3E}">
        <p14:creationId xmlns:p14="http://schemas.microsoft.com/office/powerpoint/2010/main" val="13356116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3EB477-09DE-479A-B0AC-7F9A82A016B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C3AF5-1106-44A5-82A5-4FDD5F5A71CA}" type="slidenum">
              <a:rPr lang="en-US" smtClean="0"/>
              <a:t>‹#›</a:t>
            </a:fld>
            <a:endParaRPr lang="en-US"/>
          </a:p>
        </p:txBody>
      </p:sp>
    </p:spTree>
    <p:extLst>
      <p:ext uri="{BB962C8B-B14F-4D97-AF65-F5344CB8AC3E}">
        <p14:creationId xmlns:p14="http://schemas.microsoft.com/office/powerpoint/2010/main" val="8413949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3EB477-09DE-479A-B0AC-7F9A82A016B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C3AF5-1106-44A5-82A5-4FDD5F5A71CA}" type="slidenum">
              <a:rPr lang="en-US" smtClean="0"/>
              <a:t>‹#›</a:t>
            </a:fld>
            <a:endParaRPr lang="en-US"/>
          </a:p>
        </p:txBody>
      </p:sp>
    </p:spTree>
    <p:extLst>
      <p:ext uri="{BB962C8B-B14F-4D97-AF65-F5344CB8AC3E}">
        <p14:creationId xmlns:p14="http://schemas.microsoft.com/office/powerpoint/2010/main" val="1830998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3EB477-09DE-479A-B0AC-7F9A82A016B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C3AF5-1106-44A5-82A5-4FDD5F5A71CA}" type="slidenum">
              <a:rPr lang="en-US" smtClean="0"/>
              <a:t>‹#›</a:t>
            </a:fld>
            <a:endParaRPr lang="en-US"/>
          </a:p>
        </p:txBody>
      </p:sp>
    </p:spTree>
    <p:extLst>
      <p:ext uri="{BB962C8B-B14F-4D97-AF65-F5344CB8AC3E}">
        <p14:creationId xmlns:p14="http://schemas.microsoft.com/office/powerpoint/2010/main" val="1162067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3EB477-09DE-479A-B0AC-7F9A82A016B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C3AF5-1106-44A5-82A5-4FDD5F5A71CA}" type="slidenum">
              <a:rPr lang="en-US" smtClean="0"/>
              <a:t>‹#›</a:t>
            </a:fld>
            <a:endParaRPr lang="en-US"/>
          </a:p>
        </p:txBody>
      </p:sp>
    </p:spTree>
    <p:extLst>
      <p:ext uri="{BB962C8B-B14F-4D97-AF65-F5344CB8AC3E}">
        <p14:creationId xmlns:p14="http://schemas.microsoft.com/office/powerpoint/2010/main" val="2198869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3EB477-09DE-479A-B0AC-7F9A82A016B9}"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C3AF5-1106-44A5-82A5-4FDD5F5A71CA}" type="slidenum">
              <a:rPr lang="en-US" smtClean="0"/>
              <a:t>‹#›</a:t>
            </a:fld>
            <a:endParaRPr lang="en-US"/>
          </a:p>
        </p:txBody>
      </p:sp>
    </p:spTree>
    <p:extLst>
      <p:ext uri="{BB962C8B-B14F-4D97-AF65-F5344CB8AC3E}">
        <p14:creationId xmlns:p14="http://schemas.microsoft.com/office/powerpoint/2010/main" val="2473488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3EB477-09DE-479A-B0AC-7F9A82A016B9}" type="datetimeFigureOut">
              <a:rPr lang="en-US" smtClean="0"/>
              <a:t>3/16/2021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8C3AF5-1106-44A5-82A5-4FDD5F5A71CA}" type="slidenum">
              <a:rPr lang="en-US" smtClean="0"/>
              <a:t>‹#›</a:t>
            </a:fld>
            <a:endParaRPr lang="en-US"/>
          </a:p>
        </p:txBody>
      </p:sp>
    </p:spTree>
    <p:extLst>
      <p:ext uri="{BB962C8B-B14F-4D97-AF65-F5344CB8AC3E}">
        <p14:creationId xmlns:p14="http://schemas.microsoft.com/office/powerpoint/2010/main" val="3940713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B3EB477-09DE-479A-B0AC-7F9A82A016B9}" type="datetimeFigureOut">
              <a:rPr lang="en-US" smtClean="0"/>
              <a:t>3/16/2021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8C3AF5-1106-44A5-82A5-4FDD5F5A71CA}" type="slidenum">
              <a:rPr lang="en-US" smtClean="0"/>
              <a:t>‹#›</a:t>
            </a:fld>
            <a:endParaRPr lang="en-US"/>
          </a:p>
        </p:txBody>
      </p:sp>
    </p:spTree>
    <p:extLst>
      <p:ext uri="{BB962C8B-B14F-4D97-AF65-F5344CB8AC3E}">
        <p14:creationId xmlns:p14="http://schemas.microsoft.com/office/powerpoint/2010/main" val="2968523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3EB477-09DE-479A-B0AC-7F9A82A016B9}" type="datetimeFigureOut">
              <a:rPr lang="en-US" smtClean="0"/>
              <a:t>3/16/2021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8C3AF5-1106-44A5-82A5-4FDD5F5A71CA}" type="slidenum">
              <a:rPr lang="en-US" smtClean="0"/>
              <a:t>‹#›</a:t>
            </a:fld>
            <a:endParaRPr lang="en-US"/>
          </a:p>
        </p:txBody>
      </p:sp>
    </p:spTree>
    <p:extLst>
      <p:ext uri="{BB962C8B-B14F-4D97-AF65-F5344CB8AC3E}">
        <p14:creationId xmlns:p14="http://schemas.microsoft.com/office/powerpoint/2010/main" val="2273061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3EB477-09DE-479A-B0AC-7F9A82A016B9}"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C3AF5-1106-44A5-82A5-4FDD5F5A71CA}" type="slidenum">
              <a:rPr lang="en-US" smtClean="0"/>
              <a:t>‹#›</a:t>
            </a:fld>
            <a:endParaRPr lang="en-US"/>
          </a:p>
        </p:txBody>
      </p:sp>
    </p:spTree>
    <p:extLst>
      <p:ext uri="{BB962C8B-B14F-4D97-AF65-F5344CB8AC3E}">
        <p14:creationId xmlns:p14="http://schemas.microsoft.com/office/powerpoint/2010/main" val="1178497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3EB477-09DE-479A-B0AC-7F9A82A016B9}"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C3AF5-1106-44A5-82A5-4FDD5F5A71CA}" type="slidenum">
              <a:rPr lang="en-US" smtClean="0"/>
              <a:t>‹#›</a:t>
            </a:fld>
            <a:endParaRPr lang="en-US"/>
          </a:p>
        </p:txBody>
      </p:sp>
    </p:spTree>
    <p:extLst>
      <p:ext uri="{BB962C8B-B14F-4D97-AF65-F5344CB8AC3E}">
        <p14:creationId xmlns:p14="http://schemas.microsoft.com/office/powerpoint/2010/main" val="3089241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B3EB477-09DE-479A-B0AC-7F9A82A016B9}" type="datetimeFigureOut">
              <a:rPr lang="en-US" smtClean="0"/>
              <a:t>3/16/2021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0A8C3AF5-1106-44A5-82A5-4FDD5F5A71CA}" type="slidenum">
              <a:rPr lang="en-US" smtClean="0"/>
              <a:t>‹#›</a:t>
            </a:fld>
            <a:endParaRPr lang="en-US"/>
          </a:p>
        </p:txBody>
      </p:sp>
    </p:spTree>
    <p:extLst>
      <p:ext uri="{BB962C8B-B14F-4D97-AF65-F5344CB8AC3E}">
        <p14:creationId xmlns:p14="http://schemas.microsoft.com/office/powerpoint/2010/main" val="175191116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FB9CB1F-D144-4795-8FC0-18ACEB0871FD}"/>
              </a:ext>
            </a:extLst>
          </p:cNvPr>
          <p:cNvSpPr txBox="1"/>
          <p:nvPr/>
        </p:nvSpPr>
        <p:spPr>
          <a:xfrm>
            <a:off x="3046912" y="1293223"/>
            <a:ext cx="6528162" cy="1323439"/>
          </a:xfrm>
          <a:prstGeom prst="rect">
            <a:avLst/>
          </a:prstGeom>
          <a:noFill/>
        </p:spPr>
        <p:txBody>
          <a:bodyPr wrap="square">
            <a:spAutoFit/>
          </a:bodyPr>
          <a:lstStyle/>
          <a:p>
            <a:r>
              <a:rPr lang="en-US" sz="4000" dirty="0">
                <a:solidFill>
                  <a:srgbClr val="7030A0"/>
                </a:solidFill>
              </a:rPr>
              <a:t>WHO REPORT ON COVID-19 VACCINE</a:t>
            </a:r>
          </a:p>
        </p:txBody>
      </p:sp>
    </p:spTree>
    <p:extLst>
      <p:ext uri="{BB962C8B-B14F-4D97-AF65-F5344CB8AC3E}">
        <p14:creationId xmlns:p14="http://schemas.microsoft.com/office/powerpoint/2010/main" val="1359938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209E4-CBE6-4E63-BF6E-3E96CCA78E4E}"/>
              </a:ext>
            </a:extLst>
          </p:cNvPr>
          <p:cNvSpPr>
            <a:spLocks noGrp="1"/>
          </p:cNvSpPr>
          <p:nvPr>
            <p:ph type="title"/>
          </p:nvPr>
        </p:nvSpPr>
        <p:spPr/>
        <p:txBody>
          <a:bodyPr>
            <a:normAutofit fontScale="90000"/>
          </a:bodyPr>
          <a:lstStyle/>
          <a:p>
            <a:r>
              <a:rPr lang="en-US" dirty="0">
                <a:solidFill>
                  <a:srgbClr val="7030A0"/>
                </a:solidFill>
              </a:rPr>
              <a:t>Countries should continue using Oxford/AstraZeneca covid-19 vaccine, says WHO</a:t>
            </a:r>
          </a:p>
        </p:txBody>
      </p:sp>
      <p:sp>
        <p:nvSpPr>
          <p:cNvPr id="3" name="Content Placeholder 2">
            <a:extLst>
              <a:ext uri="{FF2B5EF4-FFF2-40B4-BE49-F238E27FC236}">
                <a16:creationId xmlns:a16="http://schemas.microsoft.com/office/drawing/2014/main" id="{96634C42-6607-411B-84B6-4DDB86506B24}"/>
              </a:ext>
            </a:extLst>
          </p:cNvPr>
          <p:cNvSpPr>
            <a:spLocks noGrp="1"/>
          </p:cNvSpPr>
          <p:nvPr>
            <p:ph idx="1"/>
          </p:nvPr>
        </p:nvSpPr>
        <p:spPr/>
        <p:txBody>
          <a:bodyPr>
            <a:normAutofit/>
          </a:bodyPr>
          <a:lstStyle/>
          <a:p>
            <a:r>
              <a:rPr lang="en-US" dirty="0"/>
              <a:t>The World Health Organization (WHO) has said there is no indication that the Oxford/AstraZeneca covid-19 vaccine is a source of blood clots and is advising nations to remain using the vaccine. </a:t>
            </a:r>
          </a:p>
          <a:p>
            <a:r>
              <a:rPr lang="en-US" dirty="0"/>
              <a:t>The WHO’s global advisory committee on vaccine safety is studying intelligences of blood clots in some individuals who acknowledged and were vaccinated with the Oxford/AstraZeneca vaccine.</a:t>
            </a:r>
          </a:p>
          <a:p>
            <a:r>
              <a:rPr lang="en-US" dirty="0"/>
              <a:t> A number of states, counting Denmark, Norway and Iceland, have suspended its use as a cautionary measure.</a:t>
            </a:r>
          </a:p>
          <a:p>
            <a:r>
              <a:rPr lang="en-US" dirty="0"/>
              <a:t>Harris said WHO figures displays that more than 268 million doses of covid-19 vaccines have been administered globally and no deaths have initiate to have been triggered by the vaccine. </a:t>
            </a:r>
          </a:p>
        </p:txBody>
      </p:sp>
    </p:spTree>
    <p:extLst>
      <p:ext uri="{BB962C8B-B14F-4D97-AF65-F5344CB8AC3E}">
        <p14:creationId xmlns:p14="http://schemas.microsoft.com/office/powerpoint/2010/main" val="953306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9BB25-5DD5-40A8-9035-CDDCDD083258}"/>
              </a:ext>
            </a:extLst>
          </p:cNvPr>
          <p:cNvSpPr>
            <a:spLocks noGrp="1"/>
          </p:cNvSpPr>
          <p:nvPr>
            <p:ph type="title"/>
          </p:nvPr>
        </p:nvSpPr>
        <p:spPr/>
        <p:txBody>
          <a:bodyPr/>
          <a:lstStyle/>
          <a:p>
            <a:pPr algn="ctr"/>
            <a:r>
              <a:rPr lang="en-US" dirty="0">
                <a:solidFill>
                  <a:srgbClr val="7030A0"/>
                </a:solidFill>
              </a:rPr>
              <a:t>References </a:t>
            </a:r>
          </a:p>
        </p:txBody>
      </p:sp>
      <p:sp>
        <p:nvSpPr>
          <p:cNvPr id="3" name="Content Placeholder 2">
            <a:extLst>
              <a:ext uri="{FF2B5EF4-FFF2-40B4-BE49-F238E27FC236}">
                <a16:creationId xmlns:a16="http://schemas.microsoft.com/office/drawing/2014/main" id="{82E6EB97-D5BB-4CDD-9651-56310CC0C1DD}"/>
              </a:ext>
            </a:extLst>
          </p:cNvPr>
          <p:cNvSpPr>
            <a:spLocks noGrp="1"/>
          </p:cNvSpPr>
          <p:nvPr>
            <p:ph idx="1"/>
          </p:nvPr>
        </p:nvSpPr>
        <p:spPr/>
        <p:txBody>
          <a:bodyPr/>
          <a:lstStyle/>
          <a:p>
            <a:r>
              <a:rPr lang="en-US" dirty="0"/>
              <a:t>Knoll, M. D., &amp; </a:t>
            </a:r>
            <a:r>
              <a:rPr lang="en-US" dirty="0" err="1"/>
              <a:t>Wonodi</a:t>
            </a:r>
            <a:r>
              <a:rPr lang="en-US" dirty="0"/>
              <a:t>, C. (2021). Oxford–AstraZeneca COVID-19 vaccine efficacy. The Lancet, 397(10269), 72-74.</a:t>
            </a:r>
          </a:p>
          <a:p>
            <a:r>
              <a:rPr lang="en-US" dirty="0"/>
              <a:t>Lazarus, J. V., </a:t>
            </a:r>
            <a:r>
              <a:rPr lang="en-US" dirty="0" err="1"/>
              <a:t>Ratzan</a:t>
            </a:r>
            <a:r>
              <a:rPr lang="en-US" dirty="0"/>
              <a:t>, S. C., </a:t>
            </a:r>
            <a:r>
              <a:rPr lang="en-US" dirty="0" err="1"/>
              <a:t>Palayew</a:t>
            </a:r>
            <a:r>
              <a:rPr lang="en-US" dirty="0"/>
              <a:t>, A., </a:t>
            </a:r>
            <a:r>
              <a:rPr lang="en-US" dirty="0" err="1"/>
              <a:t>Gostin</a:t>
            </a:r>
            <a:r>
              <a:rPr lang="en-US" dirty="0"/>
              <a:t>, L. O., Larson, H. J., Rabin, K., ... &amp; El-</a:t>
            </a:r>
            <a:r>
              <a:rPr lang="en-US" dirty="0" err="1"/>
              <a:t>Mohandes</a:t>
            </a:r>
            <a:r>
              <a:rPr lang="en-US" dirty="0"/>
              <a:t>, A. (2021). A global survey of potential acceptance of a COVID-19 vaccine. Nature medicine, 27(2), 225-228.</a:t>
            </a:r>
          </a:p>
          <a:p>
            <a:endParaRPr lang="en-US" dirty="0"/>
          </a:p>
        </p:txBody>
      </p:sp>
    </p:spTree>
    <p:extLst>
      <p:ext uri="{BB962C8B-B14F-4D97-AF65-F5344CB8AC3E}">
        <p14:creationId xmlns:p14="http://schemas.microsoft.com/office/powerpoint/2010/main" val="1530678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77F6FD-98A3-4757-805D-55BE4901703B}"/>
              </a:ext>
            </a:extLst>
          </p:cNvPr>
          <p:cNvSpPr txBox="1"/>
          <p:nvPr/>
        </p:nvSpPr>
        <p:spPr>
          <a:xfrm>
            <a:off x="3046956" y="2693467"/>
            <a:ext cx="6093912" cy="3170099"/>
          </a:xfrm>
          <a:prstGeom prst="rect">
            <a:avLst/>
          </a:prstGeom>
          <a:noFill/>
        </p:spPr>
        <p:txBody>
          <a:bodyPr wrap="square">
            <a:spAutoFit/>
          </a:bodyPr>
          <a:lstStyle/>
          <a:p>
            <a:pPr algn="ctr"/>
            <a:r>
              <a:rPr lang="en-US" sz="4000" dirty="0">
                <a:solidFill>
                  <a:srgbClr val="7030A0"/>
                </a:solidFill>
              </a:rPr>
              <a:t>COVID-19 VACCINE</a:t>
            </a:r>
          </a:p>
          <a:p>
            <a:pPr algn="ctr"/>
            <a:r>
              <a:rPr lang="en-US" sz="4000" dirty="0">
                <a:solidFill>
                  <a:srgbClr val="7030A0"/>
                </a:solidFill>
              </a:rPr>
              <a:t>Institutional Affiliation</a:t>
            </a:r>
          </a:p>
          <a:p>
            <a:pPr algn="ctr"/>
            <a:r>
              <a:rPr lang="en-US" sz="4000" dirty="0">
                <a:solidFill>
                  <a:srgbClr val="7030A0"/>
                </a:solidFill>
              </a:rPr>
              <a:t>Professor’s Name</a:t>
            </a:r>
          </a:p>
          <a:p>
            <a:pPr algn="ctr"/>
            <a:r>
              <a:rPr lang="en-US" sz="4000" dirty="0">
                <a:solidFill>
                  <a:srgbClr val="7030A0"/>
                </a:solidFill>
              </a:rPr>
              <a:t>Student’s Name</a:t>
            </a:r>
          </a:p>
          <a:p>
            <a:pPr algn="ctr"/>
            <a:r>
              <a:rPr lang="en-US" sz="4000" dirty="0">
                <a:solidFill>
                  <a:srgbClr val="7030A0"/>
                </a:solidFill>
              </a:rPr>
              <a:t>Date </a:t>
            </a:r>
          </a:p>
        </p:txBody>
      </p:sp>
    </p:spTree>
    <p:extLst>
      <p:ext uri="{BB962C8B-B14F-4D97-AF65-F5344CB8AC3E}">
        <p14:creationId xmlns:p14="http://schemas.microsoft.com/office/powerpoint/2010/main" val="3210049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1CDEE-5DAA-4F93-9DC2-04197FA43126}"/>
              </a:ext>
            </a:extLst>
          </p:cNvPr>
          <p:cNvSpPr>
            <a:spLocks noGrp="1"/>
          </p:cNvSpPr>
          <p:nvPr>
            <p:ph type="title"/>
          </p:nvPr>
        </p:nvSpPr>
        <p:spPr/>
        <p:txBody>
          <a:bodyPr/>
          <a:lstStyle/>
          <a:p>
            <a:pPr algn="ctr"/>
            <a:r>
              <a:rPr lang="en-US" dirty="0"/>
              <a:t>World Health Organization: COVID-19 vaccines</a:t>
            </a:r>
          </a:p>
        </p:txBody>
      </p:sp>
      <p:sp>
        <p:nvSpPr>
          <p:cNvPr id="3" name="Content Placeholder 2">
            <a:extLst>
              <a:ext uri="{FF2B5EF4-FFF2-40B4-BE49-F238E27FC236}">
                <a16:creationId xmlns:a16="http://schemas.microsoft.com/office/drawing/2014/main" id="{6D06D7E3-19FE-4B7C-9F3C-F4CE9956E416}"/>
              </a:ext>
            </a:extLst>
          </p:cNvPr>
          <p:cNvSpPr>
            <a:spLocks noGrp="1"/>
          </p:cNvSpPr>
          <p:nvPr>
            <p:ph idx="1"/>
          </p:nvPr>
        </p:nvSpPr>
        <p:spPr/>
        <p:txBody>
          <a:bodyPr/>
          <a:lstStyle/>
          <a:p>
            <a:r>
              <a:rPr lang="en-US" dirty="0"/>
              <a:t>Before the invention of the covid-19 vaccine, the spread of covid-19 in the United States was very high. </a:t>
            </a:r>
          </a:p>
          <a:p>
            <a:r>
              <a:rPr lang="en-US" dirty="0"/>
              <a:t>There was an increased number of cases reported daily, indicating that the number of those infected by the pandemic was on rising daily. </a:t>
            </a:r>
          </a:p>
          <a:p>
            <a:r>
              <a:rPr lang="en-US" dirty="0"/>
              <a:t>The death rate was very high as the country could have an increased number of deaths every day as more than 5000 people were being reported to be losing their life daily. </a:t>
            </a:r>
          </a:p>
          <a:p>
            <a:r>
              <a:rPr lang="en-US" dirty="0"/>
              <a:t>Still, since the introduction of covid-19, there has been a decrease in the number of deaths, which proves the vaccines are more effective; this is, according to the WHO. </a:t>
            </a:r>
          </a:p>
        </p:txBody>
      </p:sp>
    </p:spTree>
    <p:extLst>
      <p:ext uri="{BB962C8B-B14F-4D97-AF65-F5344CB8AC3E}">
        <p14:creationId xmlns:p14="http://schemas.microsoft.com/office/powerpoint/2010/main" val="2008411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A2E95-1C88-4D2A-BCA6-6DDC8F7A3285}"/>
              </a:ext>
            </a:extLst>
          </p:cNvPr>
          <p:cNvSpPr>
            <a:spLocks noGrp="1"/>
          </p:cNvSpPr>
          <p:nvPr>
            <p:ph type="title"/>
          </p:nvPr>
        </p:nvSpPr>
        <p:spPr/>
        <p:txBody>
          <a:bodyPr>
            <a:normAutofit fontScale="90000"/>
          </a:bodyPr>
          <a:lstStyle/>
          <a:p>
            <a:r>
              <a:rPr lang="en-US" dirty="0"/>
              <a:t>29 January 2021</a:t>
            </a:r>
            <a:br>
              <a:rPr lang="en-US" dirty="0"/>
            </a:br>
            <a:br>
              <a:rPr lang="en-US" dirty="0"/>
            </a:br>
            <a:endParaRPr lang="en-US" dirty="0"/>
          </a:p>
        </p:txBody>
      </p:sp>
      <p:sp>
        <p:nvSpPr>
          <p:cNvPr id="3" name="Content Placeholder 2">
            <a:extLst>
              <a:ext uri="{FF2B5EF4-FFF2-40B4-BE49-F238E27FC236}">
                <a16:creationId xmlns:a16="http://schemas.microsoft.com/office/drawing/2014/main" id="{DCD0F8D8-11AC-4C19-BEC4-5EABCC032F23}"/>
              </a:ext>
            </a:extLst>
          </p:cNvPr>
          <p:cNvSpPr>
            <a:spLocks noGrp="1"/>
          </p:cNvSpPr>
          <p:nvPr>
            <p:ph idx="1"/>
          </p:nvPr>
        </p:nvSpPr>
        <p:spPr/>
        <p:txBody>
          <a:bodyPr/>
          <a:lstStyle/>
          <a:p>
            <a:r>
              <a:rPr lang="en-US" dirty="0">
                <a:solidFill>
                  <a:srgbClr val="00B0F0"/>
                </a:solidFill>
              </a:rPr>
              <a:t>On the use of COVID-19 mRNA vaccines in pregnancy</a:t>
            </a:r>
          </a:p>
          <a:p>
            <a:r>
              <a:rPr lang="en-US" dirty="0"/>
              <a:t>WHO has delivered direction on importance groups for vaccination, which comprises frontline healthcare workers and elderly persons in the leading priority group, with added groups stated as supply becomes available.</a:t>
            </a:r>
          </a:p>
          <a:p>
            <a:r>
              <a:rPr lang="en-US" dirty="0"/>
              <a:t> Pregnant women are in that listing. </a:t>
            </a:r>
          </a:p>
          <a:p>
            <a:r>
              <a:rPr lang="en-US" dirty="0"/>
              <a:t>Whereas pregnancy puts females at advanced risk of severe COVID-19, this category was not in the highest precedence group in the WHO population ranking.</a:t>
            </a:r>
          </a:p>
        </p:txBody>
      </p:sp>
    </p:spTree>
    <p:extLst>
      <p:ext uri="{BB962C8B-B14F-4D97-AF65-F5344CB8AC3E}">
        <p14:creationId xmlns:p14="http://schemas.microsoft.com/office/powerpoint/2010/main" val="3096187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DB83-9F68-4F4C-AD8D-6D3EC0D8B373}"/>
              </a:ext>
            </a:extLst>
          </p:cNvPr>
          <p:cNvSpPr>
            <a:spLocks noGrp="1"/>
          </p:cNvSpPr>
          <p:nvPr>
            <p:ph type="title"/>
          </p:nvPr>
        </p:nvSpPr>
        <p:spPr/>
        <p:txBody>
          <a:bodyPr/>
          <a:lstStyle/>
          <a:p>
            <a:r>
              <a:rPr lang="en-US" dirty="0"/>
              <a:t>08 February 2021: Oxford AstraZeneca vaccine.</a:t>
            </a:r>
          </a:p>
        </p:txBody>
      </p:sp>
      <p:sp>
        <p:nvSpPr>
          <p:cNvPr id="3" name="Content Placeholder 2">
            <a:extLst>
              <a:ext uri="{FF2B5EF4-FFF2-40B4-BE49-F238E27FC236}">
                <a16:creationId xmlns:a16="http://schemas.microsoft.com/office/drawing/2014/main" id="{0A724028-86C1-45C1-85BE-2E6569AE3633}"/>
              </a:ext>
            </a:extLst>
          </p:cNvPr>
          <p:cNvSpPr>
            <a:spLocks noGrp="1"/>
          </p:cNvSpPr>
          <p:nvPr>
            <p:ph idx="1"/>
          </p:nvPr>
        </p:nvSpPr>
        <p:spPr/>
        <p:txBody>
          <a:bodyPr/>
          <a:lstStyle/>
          <a:p>
            <a:r>
              <a:rPr lang="en-US" dirty="0"/>
              <a:t>The Oxford AstraZeneca vaccine has been exposed in randomized clinical tests to be effective compared to the presently dominant strains of SARS-CoV-2. </a:t>
            </a:r>
          </a:p>
          <a:p>
            <a:r>
              <a:rPr lang="en-US" dirty="0"/>
              <a:t>WHO is currently given the Oxford-AZ vaccine for Emergency Use Listing and acceptance by the Strategic Advisory Group of Experts on Immunization (SAGE). </a:t>
            </a:r>
          </a:p>
          <a:p>
            <a:r>
              <a:rPr lang="en-US" dirty="0"/>
              <a:t>The current data emphasize the reputation of adapting vaccines to new and developing alternatives of the virus.</a:t>
            </a:r>
          </a:p>
        </p:txBody>
      </p:sp>
    </p:spTree>
    <p:extLst>
      <p:ext uri="{BB962C8B-B14F-4D97-AF65-F5344CB8AC3E}">
        <p14:creationId xmlns:p14="http://schemas.microsoft.com/office/powerpoint/2010/main" val="2674011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CEC74-7F5A-40FB-A738-5AE78BA66E6C}"/>
              </a:ext>
            </a:extLst>
          </p:cNvPr>
          <p:cNvSpPr>
            <a:spLocks noGrp="1"/>
          </p:cNvSpPr>
          <p:nvPr>
            <p:ph type="title"/>
          </p:nvPr>
        </p:nvSpPr>
        <p:spPr/>
        <p:txBody>
          <a:bodyPr/>
          <a:lstStyle/>
          <a:p>
            <a:r>
              <a:rPr lang="en-US" dirty="0"/>
              <a:t>10 February 2021</a:t>
            </a:r>
          </a:p>
        </p:txBody>
      </p:sp>
      <p:sp>
        <p:nvSpPr>
          <p:cNvPr id="3" name="Content Placeholder 2">
            <a:extLst>
              <a:ext uri="{FF2B5EF4-FFF2-40B4-BE49-F238E27FC236}">
                <a16:creationId xmlns:a16="http://schemas.microsoft.com/office/drawing/2014/main" id="{D8CFBFC5-BCB3-4E4E-B0CF-D412DFC87489}"/>
              </a:ext>
            </a:extLst>
          </p:cNvPr>
          <p:cNvSpPr>
            <a:spLocks noGrp="1"/>
          </p:cNvSpPr>
          <p:nvPr>
            <p:ph idx="1"/>
          </p:nvPr>
        </p:nvSpPr>
        <p:spPr/>
        <p:txBody>
          <a:bodyPr/>
          <a:lstStyle/>
          <a:p>
            <a:r>
              <a:rPr lang="en-US" dirty="0"/>
              <a:t>The WHO Strategic Advisory Group of Experts on Immunization (SAGE) has delivered temporary approvals for using the Oxford/AstraZeneca COVID-19 vaccine (AZD1222) in grown person above 18 years. </a:t>
            </a:r>
          </a:p>
          <a:p>
            <a:r>
              <a:rPr lang="en-US" dirty="0"/>
              <a:t>When vaccines are legalized through a regulatory procedure, including the valuation of safety and effectiveness from phase III clinical tests. </a:t>
            </a:r>
          </a:p>
          <a:p>
            <a:r>
              <a:rPr lang="en-US" dirty="0"/>
              <a:t>The WHO Strategic Advisory Group of Experts on Immunization (SAGE) will give vaccine-specific policy references. </a:t>
            </a:r>
          </a:p>
        </p:txBody>
      </p:sp>
    </p:spTree>
    <p:extLst>
      <p:ext uri="{BB962C8B-B14F-4D97-AF65-F5344CB8AC3E}">
        <p14:creationId xmlns:p14="http://schemas.microsoft.com/office/powerpoint/2010/main" val="171117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3FD3A-FFCD-4DED-B4E3-FEB89225AD27}"/>
              </a:ext>
            </a:extLst>
          </p:cNvPr>
          <p:cNvSpPr>
            <a:spLocks noGrp="1"/>
          </p:cNvSpPr>
          <p:nvPr>
            <p:ph type="title"/>
          </p:nvPr>
        </p:nvSpPr>
        <p:spPr/>
        <p:txBody>
          <a:bodyPr/>
          <a:lstStyle/>
          <a:p>
            <a:r>
              <a:rPr lang="en-US" dirty="0"/>
              <a:t>09 March 2021</a:t>
            </a:r>
          </a:p>
        </p:txBody>
      </p:sp>
      <p:sp>
        <p:nvSpPr>
          <p:cNvPr id="3" name="Content Placeholder 2">
            <a:extLst>
              <a:ext uri="{FF2B5EF4-FFF2-40B4-BE49-F238E27FC236}">
                <a16:creationId xmlns:a16="http://schemas.microsoft.com/office/drawing/2014/main" id="{EDBBC632-75F9-4172-8B5A-D7C2906675F2}"/>
              </a:ext>
            </a:extLst>
          </p:cNvPr>
          <p:cNvSpPr>
            <a:spLocks noGrp="1"/>
          </p:cNvSpPr>
          <p:nvPr>
            <p:ph idx="1"/>
          </p:nvPr>
        </p:nvSpPr>
        <p:spPr/>
        <p:txBody>
          <a:bodyPr/>
          <a:lstStyle/>
          <a:p>
            <a:r>
              <a:rPr lang="en-US" dirty="0"/>
              <a:t>WHO has published on the scientific, moral, legal and technical contemplations on the introduction of necessities for proof of COVID-19 vaccination for departing or arriving international </a:t>
            </a:r>
            <a:r>
              <a:rPr lang="en-US" dirty="0" err="1"/>
              <a:t>travellers</a:t>
            </a:r>
            <a:r>
              <a:rPr lang="en-US" dirty="0"/>
              <a:t>. </a:t>
            </a:r>
          </a:p>
          <a:p>
            <a:r>
              <a:rPr lang="en-US" dirty="0"/>
              <a:t>WHO's clear and the emergency committee of WHO have been vibrant; at the current time. </a:t>
            </a:r>
          </a:p>
          <a:p>
            <a:r>
              <a:rPr lang="en-US" dirty="0"/>
              <a:t>The use of the guarantee of vaccination as a necessity for travel is not recommended because quite just vaccination is objective, not accessible enough everywhere globally and is not accessible definitely on a reasonable basis.</a:t>
            </a:r>
          </a:p>
        </p:txBody>
      </p:sp>
    </p:spTree>
    <p:extLst>
      <p:ext uri="{BB962C8B-B14F-4D97-AF65-F5344CB8AC3E}">
        <p14:creationId xmlns:p14="http://schemas.microsoft.com/office/powerpoint/2010/main" val="2879233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0B7C1-8CB8-455C-A6D4-1430F21D6516}"/>
              </a:ext>
            </a:extLst>
          </p:cNvPr>
          <p:cNvSpPr>
            <a:spLocks noGrp="1"/>
          </p:cNvSpPr>
          <p:nvPr>
            <p:ph type="title"/>
          </p:nvPr>
        </p:nvSpPr>
        <p:spPr/>
        <p:txBody>
          <a:bodyPr>
            <a:normAutofit fontScale="90000"/>
          </a:bodyPr>
          <a:lstStyle/>
          <a:p>
            <a:r>
              <a:rPr lang="en-US" dirty="0"/>
              <a:t>10 March 2021: Data about global vaccine rollout on the COVID-19 dashboard.</a:t>
            </a:r>
          </a:p>
        </p:txBody>
      </p:sp>
      <p:sp>
        <p:nvSpPr>
          <p:cNvPr id="3" name="Content Placeholder 2">
            <a:extLst>
              <a:ext uri="{FF2B5EF4-FFF2-40B4-BE49-F238E27FC236}">
                <a16:creationId xmlns:a16="http://schemas.microsoft.com/office/drawing/2014/main" id="{B2F71718-5358-4BCB-94C1-70DF80EB35F2}"/>
              </a:ext>
            </a:extLst>
          </p:cNvPr>
          <p:cNvSpPr>
            <a:spLocks noGrp="1"/>
          </p:cNvSpPr>
          <p:nvPr>
            <p:ph idx="1"/>
          </p:nvPr>
        </p:nvSpPr>
        <p:spPr/>
        <p:txBody>
          <a:bodyPr/>
          <a:lstStyle/>
          <a:p>
            <a:r>
              <a:rPr lang="en-US" dirty="0"/>
              <a:t>In March 2021, the WHO Coronavirus (COVID-19) Dashboard began the publication of data on the worldwide vaccine rollout.</a:t>
            </a:r>
          </a:p>
          <a:p>
            <a:r>
              <a:rPr lang="en-US" dirty="0"/>
              <a:t> The current dashboard includes information that is beneficial to track the global rollout of COVID-19 vaccines.</a:t>
            </a:r>
          </a:p>
        </p:txBody>
      </p:sp>
    </p:spTree>
    <p:extLst>
      <p:ext uri="{BB962C8B-B14F-4D97-AF65-F5344CB8AC3E}">
        <p14:creationId xmlns:p14="http://schemas.microsoft.com/office/powerpoint/2010/main" val="3652724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328FF-2BE8-44B1-B3C4-042FC40B23F5}"/>
              </a:ext>
            </a:extLst>
          </p:cNvPr>
          <p:cNvSpPr>
            <a:spLocks noGrp="1"/>
          </p:cNvSpPr>
          <p:nvPr>
            <p:ph type="title"/>
          </p:nvPr>
        </p:nvSpPr>
        <p:spPr/>
        <p:txBody>
          <a:bodyPr/>
          <a:lstStyle/>
          <a:p>
            <a:r>
              <a:rPr lang="en-US" dirty="0"/>
              <a:t>11 March 2021:Suspension of AstraZeneca COVID-19 vaccine </a:t>
            </a:r>
          </a:p>
        </p:txBody>
      </p:sp>
      <p:sp>
        <p:nvSpPr>
          <p:cNvPr id="3" name="Content Placeholder 2">
            <a:extLst>
              <a:ext uri="{FF2B5EF4-FFF2-40B4-BE49-F238E27FC236}">
                <a16:creationId xmlns:a16="http://schemas.microsoft.com/office/drawing/2014/main" id="{BF775C0D-9F63-46BD-A8CA-275D93B8F6F1}"/>
              </a:ext>
            </a:extLst>
          </p:cNvPr>
          <p:cNvSpPr>
            <a:spLocks noGrp="1"/>
          </p:cNvSpPr>
          <p:nvPr>
            <p:ph idx="1"/>
          </p:nvPr>
        </p:nvSpPr>
        <p:spPr/>
        <p:txBody>
          <a:bodyPr>
            <a:normAutofit/>
          </a:bodyPr>
          <a:lstStyle/>
          <a:p>
            <a:r>
              <a:rPr lang="en-US" dirty="0"/>
              <a:t>Suspension of AstraZeneca COVID-19 vaccine in some European countries.</a:t>
            </a:r>
          </a:p>
          <a:p>
            <a:r>
              <a:rPr lang="en-US" dirty="0"/>
              <a:t>WHO’s Global Advisory Committee on Vaccine Safety (GACVS) methodically instigates any vaccine security indicators and worries related to COVID-19 vaccine protection. </a:t>
            </a:r>
          </a:p>
          <a:p>
            <a:r>
              <a:rPr lang="en-US" dirty="0"/>
              <a:t>WHO’s Global Advisory Committee on Vaccine Safety (GACVS) scientifically analyses any vaccine safety signs and concerns linked to COVID-19 vaccine protection and meets every two weeks to recommend WHO on any new safety gestures or problems connected to COVID-19 vaccines. </a:t>
            </a:r>
          </a:p>
          <a:p>
            <a:r>
              <a:rPr lang="en-US" dirty="0"/>
              <a:t>As per of 9th March, over 268 million quantities of COVID-19 vaccines have been issued since the start of the pandemic, according to the outcome on data reported to WHO by state governments.</a:t>
            </a:r>
          </a:p>
        </p:txBody>
      </p:sp>
    </p:spTree>
    <p:extLst>
      <p:ext uri="{BB962C8B-B14F-4D97-AF65-F5344CB8AC3E}">
        <p14:creationId xmlns:p14="http://schemas.microsoft.com/office/powerpoint/2010/main" val="360897651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50</TotalTime>
  <Words>1723</Words>
  <Application>Microsoft Office PowerPoint</Application>
  <PresentationFormat>Widescreen</PresentationFormat>
  <Paragraphs>60</Paragraphs>
  <Slides>11</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Trebuchet MS</vt:lpstr>
      <vt:lpstr>Wingdings 3</vt:lpstr>
      <vt:lpstr>Facet</vt:lpstr>
      <vt:lpstr>PowerPoint Presentation</vt:lpstr>
      <vt:lpstr>PowerPoint Presentation</vt:lpstr>
      <vt:lpstr>World Health Organization: COVID-19 vaccines</vt:lpstr>
      <vt:lpstr>29 January 2021  </vt:lpstr>
      <vt:lpstr>08 February 2021: Oxford AstraZeneca vaccine.</vt:lpstr>
      <vt:lpstr>10 February 2021</vt:lpstr>
      <vt:lpstr>09 March 2021</vt:lpstr>
      <vt:lpstr>10 March 2021: Data about global vaccine rollout on the COVID-19 dashboard.</vt:lpstr>
      <vt:lpstr>11 March 2021:Suspension of AstraZeneca COVID-19 vaccine </vt:lpstr>
      <vt:lpstr>Countries should continue using Oxford/AstraZeneca covid-19 vaccine, says WHO</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REPORT ON COVID-19 VACCINE.</dc:title>
  <dc:creator>user</dc:creator>
  <cp:lastModifiedBy>user</cp:lastModifiedBy>
  <cp:revision>6</cp:revision>
  <dcterms:created xsi:type="dcterms:W3CDTF">2021-03-15T16:20:24Z</dcterms:created>
  <dcterms:modified xsi:type="dcterms:W3CDTF">2021-03-16T10:38:03Z</dcterms:modified>
</cp:coreProperties>
</file>